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8"/>
  </p:notesMasterIdLst>
  <p:handoutMasterIdLst>
    <p:handoutMasterId r:id="rId19"/>
  </p:handoutMasterIdLst>
  <p:sldIdLst>
    <p:sldId id="256" r:id="rId5"/>
    <p:sldId id="257" r:id="rId6"/>
    <p:sldId id="258" r:id="rId7"/>
    <p:sldId id="262" r:id="rId8"/>
    <p:sldId id="268" r:id="rId9"/>
    <p:sldId id="274" r:id="rId10"/>
    <p:sldId id="265" r:id="rId11"/>
    <p:sldId id="275" r:id="rId12"/>
    <p:sldId id="276" r:id="rId13"/>
    <p:sldId id="277" r:id="rId14"/>
    <p:sldId id="278" r:id="rId15"/>
    <p:sldId id="264" r:id="rId16"/>
    <p:sldId id="263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9898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7F3B376-617F-4FF2-BE69-48C1B58EA576}" v="4" dt="2023-04-13T21:17:26.01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0704" autoAdjust="0"/>
  </p:normalViewPr>
  <p:slideViewPr>
    <p:cSldViewPr snapToGrid="0">
      <p:cViewPr varScale="1">
        <p:scale>
          <a:sx n="110" d="100"/>
          <a:sy n="110" d="100"/>
        </p:scale>
        <p:origin x="76" y="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E7F456E-01A6-4013-ACA5-F5492591A24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4983A3-9B9B-4D61-97C9-B9E239A3159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6F32FC-4BD9-442A-A8C6-51598C909FE3}" type="datetimeFigureOut">
              <a:rPr lang="en-US" smtClean="0"/>
              <a:t>4/28/2023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EABE74-7A97-4D17-8390-42ADD25C33C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2C1DBD-1052-425E-BF3C-983304BED5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EEFA9E-C190-4F5C-8394-BD5F1CD55C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8019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6371FA-A98D-41E8-93F4-09945841298A}" type="datetimeFigureOut">
              <a:rPr lang="en-US" smtClean="0"/>
              <a:t>4/28/2023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289C57-55D7-40A4-A101-E74FAC7A092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902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16040" y="4434840"/>
            <a:ext cx="4941771" cy="1122202"/>
          </a:xfrm>
        </p:spPr>
        <p:txBody>
          <a:bodyPr anchor="b">
            <a:noAutofit/>
          </a:bodyPr>
          <a:lstStyle>
            <a:lvl1pPr algn="l">
              <a:defRPr sz="3600" spc="15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396660"/>
          </a:xfrm>
        </p:spPr>
        <p:txBody>
          <a:bodyPr>
            <a:norm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04F1E16-9A84-4D0E-9706-79C396AF6A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826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E786F69D-D4FA-4075-A7EC-8D31A184F6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590800" cy="1027906"/>
            <a:chOff x="0" y="0"/>
            <a:chExt cx="2590800" cy="1027906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6988B2D-0240-4256-8268-4B9FF1E72363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0"/>
              <a:ext cx="259080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8EEAAE1-3D04-41C3-B2D2-B3BEF34C3B27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704850" cy="10279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SmartArt Placeholder 6">
            <a:extLst>
              <a:ext uri="{FF2B5EF4-FFF2-40B4-BE49-F238E27FC236}">
                <a16:creationId xmlns:a16="http://schemas.microsoft.com/office/drawing/2014/main" id="{156CA116-0F6E-4EE9-B34F-03BA07161A7A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>
          <a:xfrm>
            <a:off x="838200" y="2111375"/>
            <a:ext cx="10515600" cy="3744913"/>
          </a:xfrm>
        </p:spPr>
        <p:txBody>
          <a:bodyPr/>
          <a:lstStyle/>
          <a:p>
            <a:r>
              <a:rPr lang="en-US"/>
              <a:t>Click icon to add SmartArt graphic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3115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raphic 10">
            <a:extLst>
              <a:ext uri="{FF2B5EF4-FFF2-40B4-BE49-F238E27FC236}">
                <a16:creationId xmlns:a16="http://schemas.microsoft.com/office/drawing/2014/main" id="{9D2AF524-D4B4-4A3A-9CE4-EDAFE1D5A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13884" y="0"/>
            <a:ext cx="10078116" cy="6858000"/>
          </a:xfrm>
          <a:custGeom>
            <a:avLst/>
            <a:gdLst>
              <a:gd name="connsiteX0" fmla="*/ 3793236 w 10078116"/>
              <a:gd name="connsiteY0" fmla="*/ 6858000 h 6858000"/>
              <a:gd name="connsiteX1" fmla="*/ 0 w 10078116"/>
              <a:gd name="connsiteY1" fmla="*/ 0 h 6858000"/>
              <a:gd name="connsiteX2" fmla="*/ 10078116 w 10078116"/>
              <a:gd name="connsiteY2" fmla="*/ 0 h 6858000"/>
              <a:gd name="connsiteX3" fmla="*/ 10078116 w 100781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78116" h="6858000">
                <a:moveTo>
                  <a:pt x="3793236" y="6858000"/>
                </a:moveTo>
                <a:lnTo>
                  <a:pt x="0" y="0"/>
                </a:lnTo>
                <a:lnTo>
                  <a:pt x="10078116" y="0"/>
                </a:lnTo>
                <a:lnTo>
                  <a:pt x="10078116" y="685800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3987A5-99A6-4B33-BAAF-531596353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09419"/>
            <a:ext cx="4082142" cy="585788"/>
          </a:xfrm>
        </p:spPr>
        <p:txBody>
          <a:bodyPr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BABF6CA-407C-4BF0-8234-1321A676E7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6074" y="1507772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76D8129B-5B68-421C-968C-3663C86EFC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2131" y="2584097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6C741DCA-8EBD-44F5-9D38-E938A628ADC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338556" y="3660422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5C43C6B1-A1BD-4A90-8B4B-F361C1BEDD2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922756" y="4736748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5">
            <a:extLst>
              <a:ext uri="{FF2B5EF4-FFF2-40B4-BE49-F238E27FC236}">
                <a16:creationId xmlns:a16="http://schemas.microsoft.com/office/drawing/2014/main" id="{0C66E1BD-33F0-4B94-BF94-CD4698F85C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1536" y="1613528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35" name="Text Placeholder 15">
            <a:extLst>
              <a:ext uri="{FF2B5EF4-FFF2-40B4-BE49-F238E27FC236}">
                <a16:creationId xmlns:a16="http://schemas.microsoft.com/office/drawing/2014/main" id="{2D4661B1-6559-407A-9AEC-A46A0570AE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86029" y="2682564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6" name="Text Placeholder 15">
            <a:extLst>
              <a:ext uri="{FF2B5EF4-FFF2-40B4-BE49-F238E27FC236}">
                <a16:creationId xmlns:a16="http://schemas.microsoft.com/office/drawing/2014/main" id="{DCC983F7-6A25-42C0-811C-EA32138C5B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76938" y="3755394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7" name="Text Placeholder 15">
            <a:extLst>
              <a:ext uri="{FF2B5EF4-FFF2-40B4-BE49-F238E27FC236}">
                <a16:creationId xmlns:a16="http://schemas.microsoft.com/office/drawing/2014/main" id="{E83DA0EB-27DD-416A-8DA5-4AFDC8587E5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5280" y="4824430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4DC36F-5D3E-439D-80B5-32633FC34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710A8A-CEC9-4787-A745-C28DD965F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9143" y="6356350"/>
            <a:ext cx="3775981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62BD04-8F01-472A-9456-4702A221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3795F91-C721-4363-956D-756673AE7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353515" y="502393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AC14461-E27D-413D-B31A-47B74646A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759917" y="3948451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D6AEA4C-7710-4829-BA87-8DD77F159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173453" y="2872686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9BD473E-6203-491C-87AC-54AC0AB23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86263" y="179608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52594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wo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892177"/>
            <a:ext cx="8421688" cy="1325563"/>
          </a:xfrm>
        </p:spPr>
        <p:txBody>
          <a:bodyPr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76936"/>
            <a:ext cx="3924300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933700" y="3834606"/>
            <a:ext cx="3924300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76936"/>
            <a:ext cx="3943627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10173" y="3834606"/>
            <a:ext cx="3943627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EE24E1DB-1F20-4C28-8069-D9219D1F8B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368030" cy="391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4519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43104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43104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47665" y="2776936"/>
            <a:ext cx="2896671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7665" y="3834606"/>
            <a:ext cx="2896671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066421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066421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2368EF4-1233-48C7-8DB5-75844BFCD5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238376" cy="3105150"/>
            <a:chOff x="0" y="0"/>
            <a:chExt cx="2238376" cy="310515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63D7850-C2A6-43CE-BBE4-8E81A0A593BF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1238250" cy="31051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BAD3E03-2E3B-440C-9105-6F9D33006D66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2238376" cy="24765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188967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76875" y="3660774"/>
            <a:ext cx="5111750" cy="1525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74AA03A-263D-4B5F-B05B-7D6923A9A4D3}"/>
              </a:ext>
            </a:extLst>
          </p:cNvPr>
          <p:cNvGrpSpPr/>
          <p:nvPr userDrawn="1"/>
        </p:nvGrpSpPr>
        <p:grpSpPr>
          <a:xfrm>
            <a:off x="0" y="0"/>
            <a:ext cx="4762501" cy="5186363"/>
            <a:chOff x="0" y="0"/>
            <a:chExt cx="4762501" cy="5186363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87F08D6-2CA7-4A5A-BE34-07113DCA535D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0" y="876300"/>
              <a:ext cx="4762500" cy="16287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768C87F-B9C3-4DFF-8454-F3F52CE4346B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2638425" y="0"/>
              <a:ext cx="2124076" cy="518636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Date Placeholder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22" name="Footer Placeholder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4" name="Slide Number Placeholder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7805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3238103"/>
            <a:ext cx="4179570" cy="1371997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400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D3361C9-310A-4255-A94E-B77588962DA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9" name="Date Placeholder 6">
            <a:extLst>
              <a:ext uri="{FF2B5EF4-FFF2-40B4-BE49-F238E27FC236}">
                <a16:creationId xmlns:a16="http://schemas.microsoft.com/office/drawing/2014/main" id="{BF358517-D7B7-40D0-A9D0-B650C808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140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514C6BF-376E-43E8-881D-2E76742699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5488815" y="0"/>
            <a:ext cx="670318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500" y="1020445"/>
            <a:ext cx="2895600" cy="1325563"/>
          </a:xfrm>
        </p:spPr>
        <p:txBody>
          <a:bodyPr anchor="b">
            <a:normAutofit/>
          </a:bodyPr>
          <a:lstStyle>
            <a:lvl1pPr>
              <a:defRPr sz="28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0" y="2924175"/>
            <a:ext cx="2895600" cy="2519363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2pPr>
            <a:lvl3pPr marL="9144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9F5093-3C53-4152-B8FE-0522E0795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124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0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3660774"/>
            <a:ext cx="5111750" cy="1525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11EBF9-6826-475B-8079-C11128991B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219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B726A3-DF54-47D2-8C3A-34FD43A19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63800" y="6356350"/>
            <a:ext cx="3479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CD125A-4493-4967-9146-841D0EF3B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7A1CF8B-3479-49A3-A30E-2F2ECE962075}"/>
              </a:ext>
            </a:extLst>
          </p:cNvPr>
          <p:cNvGrpSpPr/>
          <p:nvPr userDrawn="1"/>
        </p:nvGrpSpPr>
        <p:grpSpPr>
          <a:xfrm>
            <a:off x="6953250" y="-25401"/>
            <a:ext cx="5238750" cy="6902451"/>
            <a:chOff x="6953250" y="-25401"/>
            <a:chExt cx="5238750" cy="6902451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9FBD260-5143-4B12-B9F8-33E48D548909}"/>
                </a:ext>
              </a:extLst>
            </p:cNvPr>
            <p:cNvCxnSpPr/>
            <p:nvPr userDrawn="1"/>
          </p:nvCxnSpPr>
          <p:spPr>
            <a:xfrm>
              <a:off x="9096375" y="1497012"/>
              <a:ext cx="30956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87F08D6-2CA7-4A5A-BE34-07113DCA535D}"/>
                </a:ext>
              </a:extLst>
            </p:cNvPr>
            <p:cNvCxnSpPr/>
            <p:nvPr userDrawn="1"/>
          </p:nvCxnSpPr>
          <p:spPr>
            <a:xfrm flipH="1">
              <a:off x="6953250" y="-25401"/>
              <a:ext cx="3790950" cy="690245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497359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Brea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2148840"/>
            <a:ext cx="4179570" cy="1715531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91350" y="3962003"/>
            <a:ext cx="4179570" cy="365125"/>
          </a:xfrm>
        </p:spPr>
        <p:txBody>
          <a:bodyPr>
            <a:norm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05D2CCB-CCFC-4A8A-ADA9-C1E4D13B96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5123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hart Placeholder 6">
            <a:extLst>
              <a:ext uri="{FF2B5EF4-FFF2-40B4-BE49-F238E27FC236}">
                <a16:creationId xmlns:a16="http://schemas.microsoft.com/office/drawing/2014/main" id="{08AF2DB4-A973-4307-B59C-6058A138835C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838200" y="2111608"/>
            <a:ext cx="10515600" cy="3744912"/>
          </a:xfrm>
        </p:spPr>
        <p:txBody>
          <a:bodyPr/>
          <a:lstStyle/>
          <a:p>
            <a:r>
              <a:rPr lang="en-US"/>
              <a:t>Click icon to add chart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52777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838200" y="2111381"/>
            <a:ext cx="10515600" cy="3744913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6800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AEE644D4-F9A4-4237-BD5C-4B97ABA933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558165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FF67A8-55FA-435D-A18C-96D63D22B5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7724" y="2809875"/>
            <a:ext cx="6696075" cy="1909763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104828DA-5EC5-4A00-9A7B-CD9668EF24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57725" y="5028803"/>
            <a:ext cx="6696074" cy="365125"/>
          </a:xfrm>
        </p:spPr>
        <p:txBody>
          <a:bodyPr anchor="b">
            <a:normAutofit/>
          </a:bodyPr>
          <a:lstStyle>
            <a:lvl1pPr marL="0" indent="0" algn="l">
              <a:buNone/>
              <a:defRPr sz="16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303E9A-96BC-4283-A6E1-5948AEB119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76774" y="6356350"/>
            <a:ext cx="169545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A19C49-052B-4D3E-B227-1D787463C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3699" y="6356350"/>
            <a:ext cx="2543175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5E724A-95F0-41B6-A77E-EDD067272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58350" y="6356350"/>
            <a:ext cx="1695450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DAC7E4E-FE06-4E90-8107-6B543E551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 flipV="1">
            <a:off x="2209800" y="0"/>
            <a:ext cx="243840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30656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4 Peop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87181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28568" y="5084524"/>
            <a:ext cx="2317707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487181" y="5464114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36914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578300" y="5084524"/>
            <a:ext cx="233081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36913" y="5478796"/>
            <a:ext cx="1855949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8" name="Picture Placeholder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2757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pPr lvl="1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068964" y="5084524"/>
            <a:ext cx="2317707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327577" y="5478796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74745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488845" y="5084524"/>
            <a:ext cx="231770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7458" y="5464114"/>
            <a:ext cx="184551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3C911F2-9041-416A-B83C-F23B354E06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334250" y="0"/>
            <a:ext cx="4857750" cy="1724025"/>
            <a:chOff x="7334250" y="0"/>
            <a:chExt cx="4857750" cy="1724025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E4B72DA-52CB-4D39-A342-8857B4D959B2}"/>
                </a:ext>
              </a:extLst>
            </p:cNvPr>
            <p:cNvCxnSpPr/>
            <p:nvPr userDrawn="1"/>
          </p:nvCxnSpPr>
          <p:spPr>
            <a:xfrm flipH="1" flipV="1">
              <a:off x="7334250" y="0"/>
              <a:ext cx="485775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1D9BCDA-DFB7-41A4-A7C7-CEE86CEDCBE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487150" y="0"/>
              <a:ext cx="704850" cy="17240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512278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8 Peo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187AAB93-862D-455E-9E73-3D0DAEFDED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473953"/>
            <a:ext cx="12192000" cy="5621336"/>
            <a:chOff x="0" y="473953"/>
            <a:chExt cx="12192000" cy="5621336"/>
          </a:xfrm>
        </p:grpSpPr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B0DFD584-E5CF-41EF-B51E-679CE22DDF9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0" y="473953"/>
              <a:ext cx="2057400" cy="1647825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E5C02DDF-25A6-42C7-9525-F279CE2095C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049000" y="5180889"/>
              <a:ext cx="1143000" cy="91440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877176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00168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500168" y="3809747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26270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49262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49262" y="3809747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Picture Placeholder 10">
            <a:extLst>
              <a:ext uri="{FF2B5EF4-FFF2-40B4-BE49-F238E27FC236}">
                <a16:creationId xmlns:a16="http://schemas.microsoft.com/office/drawing/2014/main" id="{1938DB4D-239F-4E8E-8802-0470B0131189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665558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198355" y="3654378"/>
            <a:ext cx="2105135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095999" y="3809747"/>
            <a:ext cx="2299855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13681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759806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4480" y="3809747"/>
            <a:ext cx="184412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5" name="Picture Placeholder 10">
            <a:extLst>
              <a:ext uri="{FF2B5EF4-FFF2-40B4-BE49-F238E27FC236}">
                <a16:creationId xmlns:a16="http://schemas.microsoft.com/office/drawing/2014/main" id="{1EBAEB1D-A7F9-4F90-B642-4277D3802BA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877176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22930C5B-603C-494E-A467-8B394D01D406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1500168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2" name="Text Placeholder 2">
            <a:extLst>
              <a:ext uri="{FF2B5EF4-FFF2-40B4-BE49-F238E27FC236}">
                <a16:creationId xmlns:a16="http://schemas.microsoft.com/office/drawing/2014/main" id="{540C455F-A23B-493F-B95E-AB485D91DA6A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1500168" y="5668583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6" name="Picture Placeholder 10">
            <a:extLst>
              <a:ext uri="{FF2B5EF4-FFF2-40B4-BE49-F238E27FC236}">
                <a16:creationId xmlns:a16="http://schemas.microsoft.com/office/drawing/2014/main" id="{9461A69E-14C8-4325-89AF-D4257C1C05B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226270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9" name="Text Placeholder 2">
            <a:extLst>
              <a:ext uri="{FF2B5EF4-FFF2-40B4-BE49-F238E27FC236}">
                <a16:creationId xmlns:a16="http://schemas.microsoft.com/office/drawing/2014/main" id="{6D1C374C-DAF7-40EF-B279-4EC7A2AFE6A2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3849262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3" name="Text Placeholder 2">
            <a:extLst>
              <a:ext uri="{FF2B5EF4-FFF2-40B4-BE49-F238E27FC236}">
                <a16:creationId xmlns:a16="http://schemas.microsoft.com/office/drawing/2014/main" id="{421FF438-E4E8-4643-BCB3-4A1C12429042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3849262" y="5668583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3" name="Picture Placeholder 10">
            <a:extLst>
              <a:ext uri="{FF2B5EF4-FFF2-40B4-BE49-F238E27FC236}">
                <a16:creationId xmlns:a16="http://schemas.microsoft.com/office/drawing/2014/main" id="{E029C5CA-EDDA-4BF9-9051-8B09E98EE1E2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665558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0" name="Text Placeholder 2">
            <a:extLst>
              <a:ext uri="{FF2B5EF4-FFF2-40B4-BE49-F238E27FC236}">
                <a16:creationId xmlns:a16="http://schemas.microsoft.com/office/drawing/2014/main" id="{D4FEDD19-A7BA-45BB-93A0-F1E896C9F26D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6339926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4" name="Text Placeholder 2">
            <a:extLst>
              <a:ext uri="{FF2B5EF4-FFF2-40B4-BE49-F238E27FC236}">
                <a16:creationId xmlns:a16="http://schemas.microsoft.com/office/drawing/2014/main" id="{A12F0175-7AEE-46B1-9590-D4A427680DC7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6339926" y="5668583"/>
            <a:ext cx="1813474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8" name="Picture Placeholder 10">
            <a:extLst>
              <a:ext uri="{FF2B5EF4-FFF2-40B4-BE49-F238E27FC236}">
                <a16:creationId xmlns:a16="http://schemas.microsoft.com/office/drawing/2014/main" id="{622ED9F4-EB9B-4588-8501-BFECB846EE73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913681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1" name="Text Placeholder 2">
            <a:extLst>
              <a:ext uri="{FF2B5EF4-FFF2-40B4-BE49-F238E27FC236}">
                <a16:creationId xmlns:a16="http://schemas.microsoft.com/office/drawing/2014/main" id="{5026D39F-46AB-4680-9A52-F367344A3531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8759806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5" name="Text Placeholder 2">
            <a:extLst>
              <a:ext uri="{FF2B5EF4-FFF2-40B4-BE49-F238E27FC236}">
                <a16:creationId xmlns:a16="http://schemas.microsoft.com/office/drawing/2014/main" id="{04E11FE2-6320-4E8C-A5B3-8104AF329ADA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8744480" y="5668583"/>
            <a:ext cx="184412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71206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9061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1" r:id="rId4"/>
    <p:sldLayoutId id="2147483666" r:id="rId5"/>
    <p:sldLayoutId id="2147483667" r:id="rId6"/>
    <p:sldLayoutId id="2147483654" r:id="rId7"/>
    <p:sldLayoutId id="2147483663" r:id="rId8"/>
    <p:sldLayoutId id="2147483662" r:id="rId9"/>
    <p:sldLayoutId id="2147483668" r:id="rId10"/>
    <p:sldLayoutId id="2147483652" r:id="rId11"/>
    <p:sldLayoutId id="2147483653" r:id="rId12"/>
    <p:sldLayoutId id="2147483660" r:id="rId13"/>
    <p:sldLayoutId id="2147483664" r:id="rId14"/>
    <p:sldLayoutId id="2147483665" r:id="rId15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75451-6A4B-484B-9ED1-353CCE25B0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16040" y="4434840"/>
            <a:ext cx="4941771" cy="1122202"/>
          </a:xfrm>
        </p:spPr>
        <p:txBody>
          <a:bodyPr/>
          <a:lstStyle/>
          <a:p>
            <a:r>
              <a:rPr lang="en-US" dirty="0"/>
              <a:t>Open Sesame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36A1B4-B8D1-4A72-8E20-0703F54BF1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1010680"/>
          </a:xfrm>
        </p:spPr>
        <p:txBody>
          <a:bodyPr>
            <a:normAutofit/>
          </a:bodyPr>
          <a:lstStyle/>
          <a:p>
            <a:r>
              <a:rPr lang="en-US" dirty="0"/>
              <a:t>Micheal Hatch &amp; Philip Vickers</a:t>
            </a:r>
          </a:p>
          <a:p>
            <a:r>
              <a:rPr lang="en-US" sz="1000" b="1" dirty="0">
                <a:highlight>
                  <a:srgbClr val="00FFFF"/>
                </a:highlight>
              </a:rPr>
              <a:t>Abstract</a:t>
            </a:r>
            <a:r>
              <a:rPr lang="en-US" sz="1000" dirty="0">
                <a:highlight>
                  <a:srgbClr val="00FFFF"/>
                </a:highlight>
              </a:rPr>
              <a:t>: A hands free car door opening App. This App allows for your car door to open or close without using your door handle.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60588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8F9349-2EDF-885F-C2F9-619DA15664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889" y="265644"/>
            <a:ext cx="8421688" cy="1325563"/>
          </a:xfrm>
        </p:spPr>
        <p:txBody>
          <a:bodyPr/>
          <a:lstStyle/>
          <a:p>
            <a:r>
              <a:rPr lang="en-US" dirty="0"/>
              <a:t>Android App</a:t>
            </a:r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50089332-F6BE-20CB-0A29-0214048C84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DFFF5147-12BA-B6CE-2B17-F97DB7F19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3ECDB1D6-7EE0-8499-6ABD-0ABD87EFEA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47FA76-0BF6-5C8E-D91A-23127836B5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750" y="1159933"/>
            <a:ext cx="2286000" cy="507999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705EA9C-0CE4-9FD3-6FAC-C22068D944B3}"/>
              </a:ext>
            </a:extLst>
          </p:cNvPr>
          <p:cNvSpPr txBox="1"/>
          <p:nvPr/>
        </p:nvSpPr>
        <p:spPr>
          <a:xfrm>
            <a:off x="3568411" y="1472673"/>
            <a:ext cx="840332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App written in Java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Makes use of Android </a:t>
            </a:r>
            <a:r>
              <a:rPr lang="en-US" sz="2400" dirty="0" err="1">
                <a:latin typeface="+mj-lt"/>
              </a:rPr>
              <a:t>SpeechRecognizer</a:t>
            </a:r>
            <a:r>
              <a:rPr lang="en-US" sz="2400" dirty="0">
                <a:latin typeface="+mj-lt"/>
              </a:rPr>
              <a:t> and </a:t>
            </a:r>
            <a:r>
              <a:rPr lang="en-US" sz="2400" b="0" i="0" dirty="0">
                <a:solidFill>
                  <a:srgbClr val="202124"/>
                </a:solidFill>
                <a:effectLst/>
                <a:latin typeface="+mj-lt"/>
              </a:rPr>
              <a:t>Bluetooth APIs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02124"/>
                </a:solidFill>
                <a:latin typeface="+mj-lt"/>
              </a:rPr>
              <a:t>Able to view paired BT devices and connect to vehicle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02124"/>
                </a:solidFill>
                <a:latin typeface="+mj-lt"/>
              </a:rPr>
              <a:t>Can actuate door with toggle buttons or voice commands</a:t>
            </a:r>
            <a:r>
              <a:rPr lang="en-US" sz="2400" dirty="0">
                <a:latin typeface="+mj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061113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3E5AB-EDE4-B793-AF29-2DF9B27CCB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614488" y="-269791"/>
            <a:ext cx="8421688" cy="1325563"/>
          </a:xfrm>
        </p:spPr>
        <p:txBody>
          <a:bodyPr/>
          <a:lstStyle/>
          <a:p>
            <a:r>
              <a:rPr lang="en-US" dirty="0"/>
              <a:t>Arduino Firmware</a:t>
            </a:r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F2DB2D41-4A4B-8D7D-4E11-4C3E036F89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2023</a:t>
            </a:r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72DF081C-BC7D-45A6-C8C2-1358C9512F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Open Sesame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83A5F942-2A34-4FC7-BC97-E130896AF1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64ADD15-F478-5EED-45E4-86E59A0C2A05}"/>
              </a:ext>
            </a:extLst>
          </p:cNvPr>
          <p:cNvSpPr txBox="1"/>
          <p:nvPr/>
        </p:nvSpPr>
        <p:spPr>
          <a:xfrm>
            <a:off x="5651857" y="872235"/>
            <a:ext cx="422404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Handles the opening/closing of doors.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Checks for obstructions.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Sends confirmation to mobile app</a:t>
            </a:r>
          </a:p>
          <a:p>
            <a:endParaRPr lang="en-US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952AA37A-84E9-6CD5-28A5-5E48A34315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060" y="980893"/>
            <a:ext cx="4565912" cy="489621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001D36A9-CEAF-7CE2-62F6-2DB068E243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3870" y="2072564"/>
            <a:ext cx="3652626" cy="458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1358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A2D15-4D68-4BF7-9421-032AE6C88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132114"/>
            <a:ext cx="8421688" cy="1325563"/>
          </a:xfrm>
        </p:spPr>
        <p:txBody>
          <a:bodyPr/>
          <a:lstStyle/>
          <a:p>
            <a:r>
              <a:rPr lang="en-US" dirty="0"/>
              <a:t>Website</a:t>
            </a:r>
            <a:br>
              <a:rPr lang="en-US" dirty="0"/>
            </a:br>
            <a:r>
              <a:rPr lang="en-US" dirty="0"/>
              <a:t>http://lemuria.cis.vtc.edu/~mhatch/</a:t>
            </a:r>
          </a:p>
        </p:txBody>
      </p:sp>
      <p:sp>
        <p:nvSpPr>
          <p:cNvPr id="23" name="Date Placeholder 22">
            <a:extLst>
              <a:ext uri="{FF2B5EF4-FFF2-40B4-BE49-F238E27FC236}">
                <a16:creationId xmlns:a16="http://schemas.microsoft.com/office/drawing/2014/main" id="{637DEDF5-3FCD-4BC2-86A5-7BE2BF01EA3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87867" y="6356350"/>
            <a:ext cx="2743200" cy="365125"/>
          </a:xfrm>
        </p:spPr>
        <p:txBody>
          <a:bodyPr/>
          <a:lstStyle/>
          <a:p>
            <a:r>
              <a:rPr lang="en-US" dirty="0"/>
              <a:t>2023</a:t>
            </a:r>
          </a:p>
        </p:txBody>
      </p: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id="{918C3C97-444D-4600-8553-B9C4C1F848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Open Sesame</a:t>
            </a:r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148E9129-4CC6-47BA-ACD8-2C632A8660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9EA7BFE-21E6-550F-666A-CCF7BC76B4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9695" y="2082595"/>
            <a:ext cx="3092609" cy="328311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AAB2E60-CEC0-9049-BF8A-26C56E36FC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8899" y="2082595"/>
            <a:ext cx="3695890" cy="1873346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BF436C4-47A6-A61E-A14E-CAEF250897C7}"/>
              </a:ext>
            </a:extLst>
          </p:cNvPr>
          <p:cNvCxnSpPr>
            <a:cxnSpLocks/>
          </p:cNvCxnSpPr>
          <p:nvPr/>
        </p:nvCxnSpPr>
        <p:spPr>
          <a:xfrm flipV="1">
            <a:off x="6939023" y="2372810"/>
            <a:ext cx="2135529" cy="90378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AE567504-3B44-0F27-FC41-581BD50281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8900" y="4203067"/>
            <a:ext cx="3695890" cy="2042888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98C5C29-FF0A-C408-0362-14DF18A8F469}"/>
              </a:ext>
            </a:extLst>
          </p:cNvPr>
          <p:cNvCxnSpPr>
            <a:cxnSpLocks/>
          </p:cNvCxnSpPr>
          <p:nvPr/>
        </p:nvCxnSpPr>
        <p:spPr>
          <a:xfrm>
            <a:off x="6626506" y="3652235"/>
            <a:ext cx="2187616" cy="74632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8" name="Picture 27">
            <a:extLst>
              <a:ext uri="{FF2B5EF4-FFF2-40B4-BE49-F238E27FC236}">
                <a16:creationId xmlns:a16="http://schemas.microsoft.com/office/drawing/2014/main" id="{F17F3DCA-CCBE-5D5A-9F1F-E6DFE9D735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986" y="2082595"/>
            <a:ext cx="3674113" cy="1714396"/>
          </a:xfrm>
          <a:prstGeom prst="rect">
            <a:avLst/>
          </a:prstGeom>
        </p:spPr>
      </p:pic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81E38E9-BD36-E70B-5334-55434ECBC4E5}"/>
              </a:ext>
            </a:extLst>
          </p:cNvPr>
          <p:cNvCxnSpPr>
            <a:cxnSpLocks/>
          </p:cNvCxnSpPr>
          <p:nvPr/>
        </p:nvCxnSpPr>
        <p:spPr>
          <a:xfrm flipH="1" flipV="1">
            <a:off x="3837008" y="3019268"/>
            <a:ext cx="1794076" cy="137928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5" name="Picture 34">
            <a:extLst>
              <a:ext uri="{FF2B5EF4-FFF2-40B4-BE49-F238E27FC236}">
                <a16:creationId xmlns:a16="http://schemas.microsoft.com/office/drawing/2014/main" id="{10659932-0273-FF7B-063D-C5335CFCB3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052" y="3955941"/>
            <a:ext cx="3571002" cy="2727849"/>
          </a:xfrm>
          <a:prstGeom prst="rect">
            <a:avLst/>
          </a:prstGeom>
        </p:spPr>
      </p:pic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A4231BD7-7A1A-C81D-0FF3-8AE57EEB625A}"/>
              </a:ext>
            </a:extLst>
          </p:cNvPr>
          <p:cNvCxnSpPr>
            <a:cxnSpLocks/>
            <a:endCxn id="35" idx="3"/>
          </p:cNvCxnSpPr>
          <p:nvPr/>
        </p:nvCxnSpPr>
        <p:spPr>
          <a:xfrm flipH="1">
            <a:off x="3785054" y="5175948"/>
            <a:ext cx="1550875" cy="14391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93012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DD0E59-4C68-4F87-9821-23C69713D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9153991">
            <a:off x="1417797" y="2294257"/>
            <a:ext cx="8421688" cy="1325563"/>
          </a:xfrm>
        </p:spPr>
        <p:txBody>
          <a:bodyPr/>
          <a:lstStyle/>
          <a:p>
            <a:r>
              <a:rPr lang="en-US" dirty="0"/>
              <a:t>Live Demonstration</a:t>
            </a:r>
          </a:p>
        </p:txBody>
      </p:sp>
      <p:sp>
        <p:nvSpPr>
          <p:cNvPr id="56" name="Date Placeholder 55">
            <a:extLst>
              <a:ext uri="{FF2B5EF4-FFF2-40B4-BE49-F238E27FC236}">
                <a16:creationId xmlns:a16="http://schemas.microsoft.com/office/drawing/2014/main" id="{B289356A-BDA0-4234-84F2-9F2F25D0D7B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2023</a:t>
            </a:r>
          </a:p>
        </p:txBody>
      </p:sp>
      <p:sp>
        <p:nvSpPr>
          <p:cNvPr id="57" name="Footer Placeholder 56">
            <a:extLst>
              <a:ext uri="{FF2B5EF4-FFF2-40B4-BE49-F238E27FC236}">
                <a16:creationId xmlns:a16="http://schemas.microsoft.com/office/drawing/2014/main" id="{3A38BE84-957B-46B9-A315-4B5064DFF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Open Sesame</a:t>
            </a:r>
          </a:p>
        </p:txBody>
      </p:sp>
      <p:sp>
        <p:nvSpPr>
          <p:cNvPr id="58" name="Slide Number Placeholder 57">
            <a:extLst>
              <a:ext uri="{FF2B5EF4-FFF2-40B4-BE49-F238E27FC236}">
                <a16:creationId xmlns:a16="http://schemas.microsoft.com/office/drawing/2014/main" id="{E1900601-8B04-4FF3-B06F-6BEFAC655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50799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F5859-10C9-4588-9727-B9362E26C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6380" y="418578"/>
            <a:ext cx="2895600" cy="1325563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71D7E5-EF66-4BCD-8DAA-E9061157F0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25980" y="1886857"/>
            <a:ext cx="4762500" cy="3528423"/>
          </a:xfrm>
        </p:spPr>
        <p:txBody>
          <a:bodyPr>
            <a:noAutofit/>
          </a:bodyPr>
          <a:lstStyle/>
          <a:p>
            <a:r>
              <a:rPr lang="en-US" sz="2000" dirty="0"/>
              <a:t>Introduction</a:t>
            </a:r>
          </a:p>
          <a:p>
            <a:r>
              <a:rPr lang="en-US" sz="2000" dirty="0"/>
              <a:t>Primary goals</a:t>
            </a:r>
          </a:p>
          <a:p>
            <a:r>
              <a:rPr lang="en-US" sz="2000" dirty="0"/>
              <a:t>Schedule</a:t>
            </a:r>
          </a:p>
          <a:p>
            <a:r>
              <a:rPr lang="en-US" sz="2000" dirty="0"/>
              <a:t>Hardware</a:t>
            </a:r>
          </a:p>
          <a:p>
            <a:r>
              <a:rPr lang="en-US" sz="2000" dirty="0"/>
              <a:t>Architecture and Design</a:t>
            </a:r>
          </a:p>
          <a:p>
            <a:r>
              <a:rPr lang="en-US" sz="2000" dirty="0"/>
              <a:t>Website</a:t>
            </a:r>
          </a:p>
          <a:p>
            <a:r>
              <a:rPr lang="en-US" sz="2000" dirty="0"/>
              <a:t>Live Demonstration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B5BAF8-EA80-4AD4-8D83-5960C299573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7567" y="6356348"/>
            <a:ext cx="985157" cy="365125"/>
          </a:xfrm>
        </p:spPr>
        <p:txBody>
          <a:bodyPr/>
          <a:lstStyle/>
          <a:p>
            <a:r>
              <a:rPr lang="en-US" dirty="0"/>
              <a:t>2023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C19884-873C-4D13-BE6D-318CF07B0D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/>
          <a:lstStyle/>
          <a:p>
            <a:r>
              <a:rPr lang="en-US" dirty="0"/>
              <a:t>Open Sesame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991F00-87A7-45A6-8029-B097FA724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32195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075" y="1671639"/>
            <a:ext cx="5111750" cy="1204912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3660774"/>
            <a:ext cx="5111750" cy="1525588"/>
          </a:xfrm>
        </p:spPr>
        <p:txBody>
          <a:bodyPr/>
          <a:lstStyle/>
          <a:p>
            <a:r>
              <a:rPr lang="en-US" dirty="0"/>
              <a:t>How many times have you wished you had an extra hand when getting into your car? Well, wish no longer with Open Sesame. A voice activated App that opens and closes your car door for you.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E12647-CCB2-45E2-A9CB-A868F49049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219200" cy="365125"/>
          </a:xfrm>
        </p:spPr>
        <p:txBody>
          <a:bodyPr/>
          <a:lstStyle/>
          <a:p>
            <a:r>
              <a:rPr lang="en-US" dirty="0"/>
              <a:t>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51ED20-04D4-4894-B0C2-9C541A61A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63800" y="6356350"/>
            <a:ext cx="3479800" cy="365125"/>
          </a:xfrm>
        </p:spPr>
        <p:txBody>
          <a:bodyPr/>
          <a:lstStyle/>
          <a:p>
            <a:r>
              <a:rPr lang="en-US" dirty="0"/>
              <a:t>Open Sesame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917791F-040E-4C80-B25E-C05E9C17CE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6379" y="2659385"/>
            <a:ext cx="5410669" cy="3528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5163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E5F11-B7B9-4B80-8C6A-A8A7A7190B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2070" y="-452120"/>
            <a:ext cx="4179570" cy="1715531"/>
          </a:xfrm>
        </p:spPr>
        <p:txBody>
          <a:bodyPr/>
          <a:lstStyle/>
          <a:p>
            <a:r>
              <a:rPr lang="en-US" dirty="0"/>
              <a:t>PRIMARY GOALS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8AFAA9-633A-475C-B8ED-840A34F729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89190" y="1401683"/>
            <a:ext cx="4179570" cy="1544717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Hands Free Operation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Communication between App and Vehicle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Safety Features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A5AC31-58A3-4280-8666-9341086056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2976" y="2783688"/>
            <a:ext cx="3558848" cy="3505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280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6D044-C704-4974-935B-AE3D7EFC9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Schedule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A672774E-BCBF-4B44-9E79-28E9153ABA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18FAD6D3-B1FB-463D-87D0-FA9A4AEA13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D5843A7-CBF3-441B-919C-8467B2BB1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1C91C1C-47F3-4A7A-B531-A6EEAB743586}"/>
              </a:ext>
            </a:extLst>
          </p:cNvPr>
          <p:cNvSpPr txBox="1"/>
          <p:nvPr/>
        </p:nvSpPr>
        <p:spPr>
          <a:xfrm>
            <a:off x="2461292" y="2154427"/>
            <a:ext cx="397256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Gantt Chart kept us on track.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Created a clear picture for the team to follow.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All tasks were completed on time.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B87C2D-FBFA-05FB-AE74-3D78A134CA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696" y="4649494"/>
            <a:ext cx="9455636" cy="14923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CA916A4-282D-24A7-CFA5-3B6373D084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2809" y="1553828"/>
            <a:ext cx="4934204" cy="2324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5799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BA83E65-B8F7-FA84-AFA1-48726ED2A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Original Hardware System</a:t>
            </a:r>
            <a:br>
              <a:rPr lang="en-US" sz="2800" dirty="0"/>
            </a:br>
            <a:br>
              <a:rPr lang="en-US" sz="2800" dirty="0"/>
            </a:b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6A1131-4F63-0395-48AC-E10515A262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64B95A-EB4E-A6E6-5F78-B9D9CAB6B7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Open Sesame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E96144-970F-2F95-BC15-C77A16B27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18980E0-C617-0720-8BAE-73A1A95C39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2586" y="1270000"/>
            <a:ext cx="8628413" cy="50863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DAA883B-5560-A713-6036-E1B0D718C589}"/>
              </a:ext>
            </a:extLst>
          </p:cNvPr>
          <p:cNvSpPr txBox="1"/>
          <p:nvPr/>
        </p:nvSpPr>
        <p:spPr>
          <a:xfrm>
            <a:off x="251014" y="1635919"/>
            <a:ext cx="29315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Arduino Uno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4 Servo motors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HC-06 Bluetooth module</a:t>
            </a:r>
          </a:p>
        </p:txBody>
      </p:sp>
    </p:spTree>
    <p:extLst>
      <p:ext uri="{BB962C8B-B14F-4D97-AF65-F5344CB8AC3E}">
        <p14:creationId xmlns:p14="http://schemas.microsoft.com/office/powerpoint/2010/main" val="9824397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4A2CD4-732A-43E4-BCB9-CBA2055E0A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-954882"/>
            <a:ext cx="6696075" cy="1909763"/>
          </a:xfrm>
        </p:spPr>
        <p:txBody>
          <a:bodyPr/>
          <a:lstStyle/>
          <a:p>
            <a:r>
              <a:rPr lang="en-US" dirty="0"/>
              <a:t>Shield Board Design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53D834-F1E2-4848-8093-D412A7B081A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57174" y="6371167"/>
            <a:ext cx="1695450" cy="365125"/>
          </a:xfrm>
        </p:spPr>
        <p:txBody>
          <a:bodyPr/>
          <a:lstStyle/>
          <a:p>
            <a:r>
              <a:rPr lang="en-US" dirty="0"/>
              <a:t>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55A49C-96F4-440D-B89E-A0AE94F70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754032" y="6371167"/>
            <a:ext cx="2543175" cy="365125"/>
          </a:xfrm>
        </p:spPr>
        <p:txBody>
          <a:bodyPr/>
          <a:lstStyle/>
          <a:p>
            <a:r>
              <a:rPr lang="en-US" dirty="0"/>
              <a:t>Open Sesame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A39FA3-9AE3-4689-A469-B7D2DFCCC2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58350" y="6356350"/>
            <a:ext cx="169545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01BA39C-6C18-4089-A7B8-BA208FD1DDFB}"/>
              </a:ext>
            </a:extLst>
          </p:cNvPr>
          <p:cNvSpPr txBox="1"/>
          <p:nvPr/>
        </p:nvSpPr>
        <p:spPr>
          <a:xfrm>
            <a:off x="7659984" y="5752245"/>
            <a:ext cx="2479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Schematic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BD39DBA-81E2-46BB-91ED-7554C7C90691}"/>
              </a:ext>
            </a:extLst>
          </p:cNvPr>
          <p:cNvSpPr txBox="1"/>
          <p:nvPr/>
        </p:nvSpPr>
        <p:spPr>
          <a:xfrm>
            <a:off x="2051090" y="5382913"/>
            <a:ext cx="2357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Circuit Board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81D6A8B-6FC6-1C4E-17C6-1300A0A062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0452" y="1723787"/>
            <a:ext cx="6664349" cy="406344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9CC35B9-351D-7932-1CA6-5258610E2A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055" y="544088"/>
            <a:ext cx="4151542" cy="4554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3797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5B9EB30-4349-4946-536B-CC5FA040E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Prototype Model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4591BE-AAF9-7E65-1F95-7A16B17C95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Fall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82C329-FA2D-E416-9DE7-0A5F0BB7B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Open Sesame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C31DC7-B5E1-42DB-5936-72A29A995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29B7A5B-DA81-0805-E569-D86300A6B2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795490" y="1131098"/>
            <a:ext cx="1728450" cy="2489791"/>
          </a:xfrm>
          <a:prstGeom prst="rect">
            <a:avLst/>
          </a:prstGeom>
          <a:ln w="34925">
            <a:solidFill>
              <a:schemeClr val="dk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F3250BA-977D-F9A4-796E-8745AE6AD3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4611" y="2442297"/>
            <a:ext cx="4813547" cy="35053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1AF3BFC-8B74-34F5-62D5-587B5B6392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0838" y="3487482"/>
            <a:ext cx="3149762" cy="122561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2205EF6-3E35-6090-AABF-D3B8F623F5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0600" y="3734798"/>
            <a:ext cx="3353571" cy="275807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104031B-61F2-701E-711C-A894573038C0}"/>
              </a:ext>
            </a:extLst>
          </p:cNvPr>
          <p:cNvSpPr txBox="1"/>
          <p:nvPr/>
        </p:nvSpPr>
        <p:spPr>
          <a:xfrm>
            <a:off x="6701667" y="1511768"/>
            <a:ext cx="44894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One challenge was finding a proto-type vehicle that would fit our components. We created one from scratch.</a:t>
            </a:r>
          </a:p>
        </p:txBody>
      </p:sp>
    </p:spTree>
    <p:extLst>
      <p:ext uri="{BB962C8B-B14F-4D97-AF65-F5344CB8AC3E}">
        <p14:creationId xmlns:p14="http://schemas.microsoft.com/office/powerpoint/2010/main" val="42739407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ED915C-3AA3-17B4-55B6-FC99595DFD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956" y="257177"/>
            <a:ext cx="8421688" cy="1325563"/>
          </a:xfrm>
        </p:spPr>
        <p:txBody>
          <a:bodyPr/>
          <a:lstStyle/>
          <a:p>
            <a:r>
              <a:rPr lang="en-US" dirty="0"/>
              <a:t>Prototype Creation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57763547-7FDE-7FDF-EE39-51112241205E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7914762" y="4772936"/>
            <a:ext cx="2988933" cy="474510"/>
          </a:xfrm>
        </p:spPr>
        <p:txBody>
          <a:bodyPr/>
          <a:lstStyle/>
          <a:p>
            <a:r>
              <a:rPr lang="en-US" sz="1800" dirty="0"/>
              <a:t>Internals of prototype</a:t>
            </a:r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44A19C84-22E2-4B54-502B-E03FD9137F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2023</a:t>
            </a:r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19467FF8-A2E8-EE02-A190-7D53AE7DC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Open  Sesame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98B9ABA6-EE48-3E5E-072A-967210160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27" name="Picture Placeholder 26">
            <a:extLst>
              <a:ext uri="{FF2B5EF4-FFF2-40B4-BE49-F238E27FC236}">
                <a16:creationId xmlns:a16="http://schemas.microsoft.com/office/drawing/2014/main" id="{85676935-DD6B-2C16-F679-AE78BB162CA3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/>
          <a:srcRect t="12468" b="12468"/>
          <a:stretch>
            <a:fillRect/>
          </a:stretch>
        </p:blipFill>
        <p:spPr>
          <a:xfrm>
            <a:off x="7637076" y="1353522"/>
            <a:ext cx="3266619" cy="3266619"/>
          </a:xfr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53C706E0-C5F6-1EDE-8C73-7AE48E8311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3817" y="2125133"/>
            <a:ext cx="3444440" cy="2296293"/>
          </a:xfrm>
          <a:prstGeom prst="rect">
            <a:avLst/>
          </a:prstGeom>
        </p:spPr>
      </p:pic>
      <p:sp>
        <p:nvSpPr>
          <p:cNvPr id="32" name="Text Placeholder 12">
            <a:extLst>
              <a:ext uri="{FF2B5EF4-FFF2-40B4-BE49-F238E27FC236}">
                <a16:creationId xmlns:a16="http://schemas.microsoft.com/office/drawing/2014/main" id="{07EB6664-9CC0-AC01-EAFD-4A52889FC526}"/>
              </a:ext>
            </a:extLst>
          </p:cNvPr>
          <p:cNvSpPr txBox="1">
            <a:spLocks/>
          </p:cNvSpPr>
          <p:nvPr/>
        </p:nvSpPr>
        <p:spPr>
          <a:xfrm>
            <a:off x="3743817" y="4882321"/>
            <a:ext cx="3444439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Door opening/ closing system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ECECC695-43C8-D0D7-77AA-6879F1FA30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499" y="1972733"/>
            <a:ext cx="3355917" cy="2523979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689A2E0F-DDB0-56DB-2AC6-CBE4AF5593DB}"/>
              </a:ext>
            </a:extLst>
          </p:cNvPr>
          <p:cNvSpPr txBox="1"/>
          <p:nvPr/>
        </p:nvSpPr>
        <p:spPr>
          <a:xfrm>
            <a:off x="371642" y="4715117"/>
            <a:ext cx="2859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Bread boarding the system</a:t>
            </a:r>
          </a:p>
        </p:txBody>
      </p:sp>
    </p:spTree>
    <p:extLst>
      <p:ext uri="{BB962C8B-B14F-4D97-AF65-F5344CB8AC3E}">
        <p14:creationId xmlns:p14="http://schemas.microsoft.com/office/powerpoint/2010/main" val="11180123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inimalist Presentation_tm67328976_Win32_LW_SL_v3" id="{B5A5B451-F186-4F05-917D-430247B33515}" vid="{C0610F80-F57F-4E6B-A096-3AEBDD5FC54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FD6FE22-81A0-4500-AFD0-342D21BB9A2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9C43685-694E-4579-B109-3C418D49DA65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CC96B61E-1B64-430F-934F-7D1B9002802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{DFB51425-9DA4-400A-84B6-E1C1CE3AC024}tf67328976_win32</Template>
  <TotalTime>345</TotalTime>
  <Words>291</Words>
  <Application>Microsoft Office PowerPoint</Application>
  <PresentationFormat>Widescreen</PresentationFormat>
  <Paragraphs>78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Tenorite</vt:lpstr>
      <vt:lpstr>Office Theme</vt:lpstr>
      <vt:lpstr>Open Sesame</vt:lpstr>
      <vt:lpstr>AGENDA</vt:lpstr>
      <vt:lpstr>INTRODUCTION</vt:lpstr>
      <vt:lpstr>PRIMARY GOALS</vt:lpstr>
      <vt:lpstr>Schedule</vt:lpstr>
      <vt:lpstr>Original Hardware System  </vt:lpstr>
      <vt:lpstr>Shield Board Design</vt:lpstr>
      <vt:lpstr>Prototype Model</vt:lpstr>
      <vt:lpstr>Prototype Creation</vt:lpstr>
      <vt:lpstr>Android App</vt:lpstr>
      <vt:lpstr>Arduino Firmware</vt:lpstr>
      <vt:lpstr>Website http://lemuria.cis.vtc.edu/~mhatch/</vt:lpstr>
      <vt:lpstr>Live Demonstration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Open Sesame</dc:title>
  <dc:creator>micheal hatch</dc:creator>
  <cp:lastModifiedBy>micheal hatch</cp:lastModifiedBy>
  <cp:revision>17</cp:revision>
  <dcterms:created xsi:type="dcterms:W3CDTF">2022-11-10T00:08:34Z</dcterms:created>
  <dcterms:modified xsi:type="dcterms:W3CDTF">2023-04-28T14:34:25Z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